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101" autoAdjust="0"/>
  </p:normalViewPr>
  <p:slideViewPr>
    <p:cSldViewPr>
      <p:cViewPr>
        <p:scale>
          <a:sx n="94" d="100"/>
          <a:sy n="94" d="100"/>
        </p:scale>
        <p:origin x="-47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3C06-C9B2-40E7-B736-EFB2DC0F39E3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1429C-F77B-4B1D-B128-6056AB8CC9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765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552E0-1413-4BA2-9B0F-D3058D86765B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E3E9A-893D-44E3-ADB8-351C78F84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1196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E3E9A-893D-44E3-ADB8-351C78F8428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05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E3E9A-893D-44E3-ADB8-351C78F8428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25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E3E9A-893D-44E3-ADB8-351C78F8428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Pracę licencjacką student przygotowuje pod kierunkiem nauczyciela</a:t>
            </a:r>
            <a:r>
              <a:rPr lang="pl-PL" baseline="0" dirty="0" smtClean="0"/>
              <a:t> akademickiego posiadającego co najmniej stopień naukowy doktora i pełniącego funkcję adiunkta lub starszego wykładowcy.</a:t>
            </a:r>
          </a:p>
          <a:p>
            <a:r>
              <a:rPr lang="pl-PL" baseline="0" dirty="0" smtClean="0"/>
              <a:t>Pracę magisterską student </a:t>
            </a:r>
            <a:r>
              <a:rPr lang="pl-PL" baseline="0" dirty="0" err="1" smtClean="0"/>
              <a:t>przygotowu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E3E9A-893D-44E3-ADB8-351C78F8428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08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Wyznaczane są trzy terminy egzaminów dyplomowych: czerwcowy, lipcowy oraz wrześniowy.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E3E9A-893D-44E3-ADB8-351C78F8428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05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Warunkiem ukończenia studiów jest przygotowanie i złożenie pracy dyplomowej połączone ze zdaniem egzaminu dyplomowego.</a:t>
            </a:r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E3E9A-893D-44E3-ADB8-351C78F8428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95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ACA605-5745-4C94-BC09-7F4C9892DA09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7F9F95-5D55-41E0-B455-6A7F9E3853C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99992" y="2276873"/>
            <a:ext cx="4176464" cy="2304255"/>
          </a:xfrm>
        </p:spPr>
        <p:txBody>
          <a:bodyPr/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</a:t>
            </a:r>
            <a:endParaRPr 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060746"/>
              </p:ext>
            </p:extLst>
          </p:nvPr>
        </p:nvGraphicFramePr>
        <p:xfrm>
          <a:off x="720117" y="260648"/>
          <a:ext cx="331236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Acrobat Document" r:id="rId4" imgW="8096081" imgH="4047879" progId="AcroExch.Document.11">
                  <p:embed/>
                </p:oleObj>
              </mc:Choice>
              <mc:Fallback>
                <p:oleObj name="Acrobat Document" r:id="rId4" imgW="8096081" imgH="404787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117" y="260648"/>
                        <a:ext cx="3312368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427984" y="1131827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URLOP OD ZAJĘĆ</a:t>
            </a:r>
          </a:p>
          <a:p>
            <a:r>
              <a:rPr lang="pl-PL" sz="1400" dirty="0" smtClean="0"/>
              <a:t>EGZAMINY I PRACE DYPLOMOWE</a:t>
            </a:r>
          </a:p>
          <a:p>
            <a:r>
              <a:rPr lang="pl-PL" sz="1400" dirty="0" smtClean="0"/>
              <a:t>INDYWIDUALNY PROGRAM STUDIÓW</a:t>
            </a:r>
          </a:p>
          <a:p>
            <a:r>
              <a:rPr lang="pl-PL" sz="1400" dirty="0" smtClean="0"/>
              <a:t>INDYWIDUALNY PLAN STUDIÓW</a:t>
            </a:r>
          </a:p>
          <a:p>
            <a:r>
              <a:rPr lang="pl-PL" sz="1400" dirty="0" smtClean="0"/>
              <a:t>ŚRÓDROCZNE ZAJĘCIA PRAKTYCZNE</a:t>
            </a:r>
            <a:endParaRPr lang="pl-PL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20072" y="480610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/>
              <a:t> </a:t>
            </a:r>
            <a:r>
              <a:rPr lang="pl-PL" dirty="0" smtClean="0"/>
              <a:t>Magdalena Kubik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05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pl-PL" sz="1800" dirty="0"/>
              <a:t>Regulamin studiów - § </a:t>
            </a:r>
            <a:r>
              <a:rPr lang="pl-PL" sz="1800" dirty="0" smtClean="0"/>
              <a:t>25</a:t>
            </a:r>
            <a:endParaRPr lang="pl-PL" sz="1800" dirty="0"/>
          </a:p>
          <a:p>
            <a:pPr marL="109728" indent="0">
              <a:buNone/>
            </a:pPr>
            <a:endParaRPr lang="pl-PL" sz="1800" dirty="0" smtClean="0"/>
          </a:p>
          <a:p>
            <a:pPr marL="109728" indent="0" algn="just">
              <a:buNone/>
            </a:pPr>
            <a:r>
              <a:rPr lang="pl-PL" sz="1800" dirty="0" smtClean="0"/>
              <a:t>Indywidualny Program Studiów (</a:t>
            </a:r>
            <a:r>
              <a:rPr lang="pl-PL" sz="1800" dirty="0" err="1" smtClean="0"/>
              <a:t>iProgram</a:t>
            </a:r>
            <a:r>
              <a:rPr lang="pl-PL" sz="1800" dirty="0" smtClean="0"/>
              <a:t>) polega na modyfikacji programu studiów celem dostosowania go do pozauczelnianych aktywności naukowych studenta.</a:t>
            </a:r>
          </a:p>
          <a:p>
            <a:pPr marL="109728" indent="0" algn="just">
              <a:buNone/>
            </a:pPr>
            <a:r>
              <a:rPr lang="pl-PL" sz="1800" dirty="0" err="1" smtClean="0"/>
              <a:t>IProgram</a:t>
            </a:r>
            <a:r>
              <a:rPr lang="pl-PL" sz="1800" dirty="0" smtClean="0"/>
              <a:t> jest koordynowany przez nauczyciela akademickiego zwanego Opiekunem naukowym, który posiada co najmniej stopień naukowy doktora.</a:t>
            </a:r>
          </a:p>
          <a:p>
            <a:pPr marL="109728" indent="0" algn="just">
              <a:buNone/>
            </a:pPr>
            <a:r>
              <a:rPr lang="pl-PL" sz="1800" dirty="0" err="1" smtClean="0"/>
              <a:t>IProgram</a:t>
            </a:r>
            <a:r>
              <a:rPr lang="pl-PL" sz="1800" dirty="0" smtClean="0"/>
              <a:t> jest przyznawany na pisemny wniosek studenta składany nie później niż 14 dni przed rozpoczęciem roku akademickiego. Do wniosku musi być dołączony program dodatkowych zajęć zatwierdzony przez Opiekuna naukowego.</a:t>
            </a:r>
          </a:p>
          <a:p>
            <a:pPr marL="109728" indent="0" algn="just">
              <a:buNone/>
            </a:pPr>
            <a:r>
              <a:rPr lang="pl-PL" sz="1800" dirty="0" err="1" smtClean="0"/>
              <a:t>IProgram</a:t>
            </a:r>
            <a:r>
              <a:rPr lang="pl-PL" sz="1800" dirty="0" smtClean="0"/>
              <a:t> przyznawany jest studentom, którzy uzyskali średnią ważoną z ocen </a:t>
            </a:r>
            <a:br>
              <a:rPr lang="pl-PL" sz="1800" dirty="0" smtClean="0"/>
            </a:br>
            <a:r>
              <a:rPr lang="pl-PL" sz="1800" dirty="0" smtClean="0"/>
              <a:t>z egzaminów na poziomie 4,5 z ostatnich dwóch lat.</a:t>
            </a:r>
          </a:p>
          <a:p>
            <a:pPr marL="109728" indent="0" algn="just">
              <a:buNone/>
            </a:pPr>
            <a:r>
              <a:rPr lang="pl-PL" sz="1800" dirty="0" smtClean="0"/>
              <a:t>O </a:t>
            </a:r>
            <a:r>
              <a:rPr lang="pl-PL" sz="1800" dirty="0" err="1" smtClean="0"/>
              <a:t>IProgram</a:t>
            </a:r>
            <a:r>
              <a:rPr lang="pl-PL" sz="1800" dirty="0" smtClean="0"/>
              <a:t> może wnioskować student, który ukończył dwa lata studiów i uzyskał promocję na rok III.</a:t>
            </a:r>
          </a:p>
          <a:p>
            <a:pPr marL="109728" indent="0" algn="just">
              <a:buNone/>
            </a:pPr>
            <a:r>
              <a:rPr lang="pl-PL" sz="1800" dirty="0" smtClean="0"/>
              <a:t>Student posiadający </a:t>
            </a:r>
            <a:r>
              <a:rPr lang="pl-PL" sz="1800" dirty="0" err="1"/>
              <a:t>i</a:t>
            </a:r>
            <a:r>
              <a:rPr lang="pl-PL" sz="1800" dirty="0" err="1" smtClean="0"/>
              <a:t>Program</a:t>
            </a:r>
            <a:r>
              <a:rPr lang="pl-PL" sz="1800" dirty="0" smtClean="0"/>
              <a:t> jest zobowiązany do złożenia do 15 września bieżącego roku akademickiego sprawozdania z realizacji Indywidualnego Programu Studiów zatwierdzonego przez opiekuna naukowego.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INDYWIDUALNY PROGRAM STUDIÓW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5618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sz="1800" dirty="0"/>
              <a:t>Regulamin studiów - § </a:t>
            </a:r>
            <a:r>
              <a:rPr lang="pl-PL" sz="1800" dirty="0" smtClean="0"/>
              <a:t>25 i 26</a:t>
            </a:r>
            <a:endParaRPr lang="pl-PL" sz="1800" dirty="0"/>
          </a:p>
          <a:p>
            <a:pPr marL="109728" indent="0">
              <a:buNone/>
            </a:pPr>
            <a:endParaRPr lang="pl-PL" sz="1800" dirty="0" smtClean="0"/>
          </a:p>
          <a:p>
            <a:pPr marL="109728" indent="0" algn="just">
              <a:buNone/>
            </a:pPr>
            <a:r>
              <a:rPr lang="pl-PL" sz="1800" dirty="0" smtClean="0"/>
              <a:t>Indywidualny Plan studiów (</a:t>
            </a:r>
            <a:r>
              <a:rPr lang="pl-PL" sz="1800" dirty="0" err="1" smtClean="0"/>
              <a:t>iPlan</a:t>
            </a:r>
            <a:r>
              <a:rPr lang="pl-PL" sz="1800" dirty="0" smtClean="0"/>
              <a:t>) może być przyznany studentowi znajdującemu się w trudnej sytuacji życiowej, która uniemożliwia uczęszczanie na zajęcia i zaliczanie przedmiotów zgodnie z planem studiów, w szczególności w sytuacji: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/>
              <a:t>n</a:t>
            </a:r>
            <a:r>
              <a:rPr lang="pl-PL" sz="1800" dirty="0" smtClean="0"/>
              <a:t>iepełnosprawności,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/>
              <a:t>d</a:t>
            </a:r>
            <a:r>
              <a:rPr lang="pl-PL" sz="1800" dirty="0" smtClean="0"/>
              <a:t>ługotrwałej choroby,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odbywania studiów na więcej niż jednym kierunku lub specjalności,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/>
              <a:t>s</a:t>
            </a:r>
            <a:r>
              <a:rPr lang="pl-PL" sz="1800" dirty="0" smtClean="0"/>
              <a:t>prawowania opieki nad małym dzieckiem,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/>
              <a:t>k</a:t>
            </a:r>
            <a:r>
              <a:rPr lang="pl-PL" sz="1800" dirty="0" smtClean="0"/>
              <a:t>ierowanie programami badawczymi.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marL="109728" indent="0" algn="just">
              <a:buNone/>
            </a:pPr>
            <a:r>
              <a:rPr lang="pl-PL" sz="1800" dirty="0" err="1" smtClean="0"/>
              <a:t>IPlan</a:t>
            </a:r>
            <a:r>
              <a:rPr lang="pl-PL" sz="1800" dirty="0" smtClean="0"/>
              <a:t> może polegać na modyfikacji porządku zajęć dydaktycznych </a:t>
            </a:r>
            <a:br>
              <a:rPr lang="pl-PL" sz="1800" dirty="0" smtClean="0"/>
            </a:br>
            <a:r>
              <a:rPr lang="pl-PL" sz="1800" dirty="0" smtClean="0"/>
              <a:t>w ramach toku studiów oraz terminów zaliczeń i egzaminów.</a:t>
            </a:r>
          </a:p>
          <a:p>
            <a:pPr marL="109728" indent="0" algn="just">
              <a:buNone/>
            </a:pPr>
            <a:r>
              <a:rPr lang="pl-PL" sz="1800" dirty="0" err="1" smtClean="0"/>
              <a:t>IPlan</a:t>
            </a:r>
            <a:r>
              <a:rPr lang="pl-PL" sz="1800" dirty="0" smtClean="0"/>
              <a:t> jest przyznawany na pisemny wniosek studenta złożony </a:t>
            </a:r>
            <a:br>
              <a:rPr lang="pl-PL" sz="1800" dirty="0" smtClean="0"/>
            </a:br>
            <a:r>
              <a:rPr lang="pl-PL" sz="1800" dirty="0" smtClean="0"/>
              <a:t>do Prodziekana ds. studenckich.</a:t>
            </a:r>
          </a:p>
          <a:p>
            <a:pPr marL="109728" indent="0">
              <a:buNone/>
            </a:pPr>
            <a:endParaRPr lang="pl-PL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18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INDYWIDUALNY PLAN STUDIÓW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0356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smtClean="0"/>
              <a:t>Student ubiegający się o przyznanie Indywidualnego Planu Studiów przedstawia Prodziekanowi ds. studenckich harmonogram zajęć oraz tryb zaliczeń i egzaminów wraz z akceptacją nauczycieli akademickich odpowiadających za realizację poszczególnych przedmiotów w danym semestrze</a:t>
            </a:r>
          </a:p>
          <a:p>
            <a:pPr marL="109728" indent="0">
              <a:buNone/>
            </a:pP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INDYWIDUALNY PLAN STUDIÓW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9084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l-PL" sz="1800" dirty="0" smtClean="0"/>
              <a:t>Studenci kierunku dietetyka I </a:t>
            </a:r>
            <a:r>
              <a:rPr lang="pl-PL" sz="1800" dirty="0" err="1" smtClean="0"/>
              <a:t>i</a:t>
            </a:r>
            <a:r>
              <a:rPr lang="pl-PL" sz="1800" dirty="0" smtClean="0"/>
              <a:t> II stopnia zobowiązani są do realizacji obowiązkowych śródrocznych zajęć praktycznych:</a:t>
            </a:r>
          </a:p>
          <a:p>
            <a:pPr marL="109728" indent="0" algn="just">
              <a:buNone/>
            </a:pPr>
            <a:endParaRPr lang="pl-PL" sz="1800" dirty="0"/>
          </a:p>
          <a:p>
            <a:pPr marL="109728" indent="0" algn="just">
              <a:buNone/>
            </a:pPr>
            <a:r>
              <a:rPr lang="pl-PL" sz="1800" dirty="0" smtClean="0"/>
              <a:t>I stopień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marL="109728" indent="0" algn="just">
              <a:buNone/>
            </a:pPr>
            <a:r>
              <a:rPr lang="pl-PL" sz="1800" dirty="0" smtClean="0"/>
              <a:t>I rok – 105 godzin zajęć z zakresu szpitala dla dorosłych</a:t>
            </a:r>
          </a:p>
          <a:p>
            <a:pPr marL="109728" indent="0" algn="just">
              <a:buNone/>
            </a:pPr>
            <a:r>
              <a:rPr lang="pl-PL" sz="1800" dirty="0" smtClean="0"/>
              <a:t>I rok – 70 godzin zajęć z zakresu domu pomocy społecznej</a:t>
            </a:r>
          </a:p>
          <a:p>
            <a:pPr marL="109728" indent="0" algn="just">
              <a:buNone/>
            </a:pPr>
            <a:r>
              <a:rPr lang="pl-PL" sz="1800" dirty="0" smtClean="0"/>
              <a:t>II rok – 105 godzin zajęć z zakresu szpitala dziecięcego</a:t>
            </a:r>
          </a:p>
          <a:p>
            <a:pPr marL="109728" indent="0" algn="just">
              <a:buNone/>
            </a:pPr>
            <a:r>
              <a:rPr lang="pl-PL" sz="1800" dirty="0" smtClean="0"/>
              <a:t>III rok – 105 godzin z zakresu poradni dietetycznej</a:t>
            </a:r>
          </a:p>
          <a:p>
            <a:pPr marL="109728" indent="0" algn="just">
              <a:buNone/>
            </a:pPr>
            <a:r>
              <a:rPr lang="pl-PL" sz="1800" dirty="0" smtClean="0"/>
              <a:t>III rok – 70 godzin z zakresu technologii żywności 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marL="109728" indent="0" algn="just">
              <a:buNone/>
            </a:pPr>
            <a:r>
              <a:rPr lang="pl-PL" sz="1800" dirty="0" smtClean="0"/>
              <a:t>II stopień</a:t>
            </a:r>
          </a:p>
          <a:p>
            <a:pPr marL="109728" indent="0" algn="just">
              <a:buNone/>
            </a:pPr>
            <a:endParaRPr lang="pl-PL" sz="1800" dirty="0"/>
          </a:p>
          <a:p>
            <a:pPr marL="109728" indent="0" algn="just">
              <a:buNone/>
            </a:pPr>
            <a:r>
              <a:rPr lang="pl-PL" sz="1800" dirty="0" smtClean="0"/>
              <a:t>II rok– 105 godzin z zakresu szpitala dla dorosłych </a:t>
            </a:r>
          </a:p>
          <a:p>
            <a:pPr marL="109728" indent="0">
              <a:buNone/>
            </a:pP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ŚRÓDROCZNE ZAJĘCIA PRAKTYCZNE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6903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l-PL" sz="1800" dirty="0" smtClean="0"/>
              <a:t>Regulamin studiów - § 32 pkt. 3 i 4 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Uprawnieni: studenci, którzy zaliczyli I rok studiów.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Dokumenty: deklaracja o zamiarze skorzystania z urlopu </a:t>
            </a:r>
            <a:br>
              <a:rPr lang="pl-PL" sz="1800" dirty="0" smtClean="0"/>
            </a:br>
            <a:r>
              <a:rPr lang="pl-PL" sz="1800" dirty="0" smtClean="0"/>
              <a:t>ze wskazaniem wymiaru urlopu. 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Czas trwania: maksymalnie 2 semestry (w przypadku złożenia deklaracji w trakcie trwania semestru urlop studencki udzielany jest od następnego semestru).</a:t>
            </a:r>
            <a:endParaRPr lang="pl-PL" sz="2000" dirty="0"/>
          </a:p>
          <a:p>
            <a:endParaRPr lang="pl-PL" sz="2000" dirty="0" smtClean="0"/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URLOP STUDENCKI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6866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1800" dirty="0"/>
              <a:t>Regulamin studiów - § 32 pkt. </a:t>
            </a:r>
            <a:r>
              <a:rPr lang="pl-PL" sz="1800" dirty="0" smtClean="0"/>
              <a:t>5 </a:t>
            </a:r>
            <a:r>
              <a:rPr lang="pl-PL" sz="1800" dirty="0"/>
              <a:t>i </a:t>
            </a:r>
            <a:r>
              <a:rPr lang="pl-PL" sz="1800" dirty="0" smtClean="0"/>
              <a:t>6 </a:t>
            </a:r>
            <a:endParaRPr lang="pl-PL" sz="1800" dirty="0"/>
          </a:p>
          <a:p>
            <a:pPr marL="109728" indent="0" algn="just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Uprawnieni: studenci wszystkich lat studiów.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Dokumenty: deklaracja o zamiarze skorzystania z urlopu </a:t>
            </a:r>
            <a:br>
              <a:rPr lang="pl-PL" sz="1800" dirty="0" smtClean="0"/>
            </a:br>
            <a:r>
              <a:rPr lang="pl-PL" sz="1800" dirty="0" smtClean="0"/>
              <a:t>ze wskazaniem wymiaru urlopu oraz dokumenty potwierdzające ważne okoliczności uniemożliwiające udział w zajęciach.</a:t>
            </a:r>
          </a:p>
          <a:p>
            <a:pPr marL="109728" indent="0" algn="just">
              <a:buNone/>
            </a:pPr>
            <a:endParaRPr lang="pl-PL" sz="1800" dirty="0"/>
          </a:p>
          <a:p>
            <a:pPr algn="just"/>
            <a:r>
              <a:rPr lang="pl-PL" sz="1800" dirty="0"/>
              <a:t>O</a:t>
            </a:r>
            <a:r>
              <a:rPr lang="pl-PL" sz="1800" dirty="0" smtClean="0"/>
              <a:t>koliczności: stan zdrowia, niepełnosprawność, urodzenie </a:t>
            </a:r>
            <a:br>
              <a:rPr lang="pl-PL" sz="1800" dirty="0" smtClean="0"/>
            </a:br>
            <a:r>
              <a:rPr lang="pl-PL" sz="1800" dirty="0" smtClean="0"/>
              <a:t>i wychowywanie dziecka. </a:t>
            </a:r>
          </a:p>
          <a:p>
            <a:pPr marL="109728" indent="0" algn="just">
              <a:buNone/>
            </a:pPr>
            <a:endParaRPr lang="pl-PL" sz="1800" dirty="0"/>
          </a:p>
          <a:p>
            <a:pPr algn="just"/>
            <a:r>
              <a:rPr lang="pl-PL" sz="1800" dirty="0"/>
              <a:t>Czas trwania urlopu: maksymalnie 4 </a:t>
            </a:r>
            <a:r>
              <a:rPr lang="pl-PL" sz="1800" dirty="0" smtClean="0"/>
              <a:t>semestry.</a:t>
            </a:r>
            <a:endParaRPr lang="pl-PL" sz="1800" dirty="0"/>
          </a:p>
          <a:p>
            <a:pPr marL="109728" indent="0" algn="just">
              <a:buNone/>
            </a:pPr>
            <a:endParaRPr lang="pl-PL" sz="1800" dirty="0" smtClean="0"/>
          </a:p>
          <a:p>
            <a:pPr marL="109728" indent="0" algn="just"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URLOP DZIEKAŃSKI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463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pl-PL" sz="1800" dirty="0" smtClean="0"/>
              <a:t>Regulamin </a:t>
            </a:r>
            <a:r>
              <a:rPr lang="pl-PL" sz="1800" dirty="0"/>
              <a:t>studiów - § </a:t>
            </a:r>
            <a:r>
              <a:rPr lang="pl-PL" sz="1800" dirty="0" smtClean="0"/>
              <a:t>33 i 34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W okresie urlopu student zachowuje uprawnienia studenckie </a:t>
            </a:r>
            <a:br>
              <a:rPr lang="pl-PL" sz="1800" dirty="0" smtClean="0"/>
            </a:br>
            <a:r>
              <a:rPr lang="pl-PL" sz="1800" dirty="0" smtClean="0"/>
              <a:t>za wyjątkiem prawa do korzystania z pomocy materialnej.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dirty="0" smtClean="0"/>
              <a:t>W okresie urlopu student może, za zgodą dziekana brać udział </a:t>
            </a:r>
            <a:br>
              <a:rPr lang="pl-PL" sz="1800" dirty="0" smtClean="0"/>
            </a:br>
            <a:r>
              <a:rPr lang="pl-PL" sz="1800" dirty="0" smtClean="0"/>
              <a:t>w zajęciach oraz zaliczać przedmioty objęte programem studiów.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dirty="0" smtClean="0"/>
              <a:t>Po zakończeniu urlopu student zgłasza się do wpisu na kolejny rok studiów przed rozpoczęciem zajęć w danym semestrze – niezgłoszenie się studenta w ww. terminie będzie podstawą </a:t>
            </a:r>
            <a:br>
              <a:rPr lang="pl-PL" sz="1800" dirty="0" smtClean="0"/>
            </a:br>
            <a:r>
              <a:rPr lang="pl-PL" sz="1800" dirty="0" smtClean="0"/>
              <a:t>do skreślenia z listy studentów.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dirty="0" smtClean="0"/>
              <a:t>W przypadku udzielenia urlopu z powodów zdrowotnych warunkiem udzielenia zgody na udział w zajęciach jest przedstawienie zaświadczenia o braku  przeciwskazań do odbywania zajęć </a:t>
            </a:r>
            <a:br>
              <a:rPr lang="pl-PL" sz="1800" dirty="0" smtClean="0"/>
            </a:br>
            <a:r>
              <a:rPr lang="pl-PL" sz="1800" dirty="0" smtClean="0"/>
              <a:t>i przystępowania do egzaminów i zaliczeń.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URLOP OD ZAJĘĆ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9701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1800" dirty="0"/>
              <a:t>Regulamin studiów - § </a:t>
            </a:r>
            <a:r>
              <a:rPr lang="pl-PL" sz="1800" dirty="0" smtClean="0"/>
              <a:t>17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Pracę licencjacką student przygotowuje pod kierunkiem nauczyciela akademickiego posiadającego co najmniej </a:t>
            </a:r>
            <a:r>
              <a:rPr lang="pl-PL" sz="1800" b="1" dirty="0" smtClean="0"/>
              <a:t>stopień naukowy doktora</a:t>
            </a:r>
            <a:r>
              <a:rPr lang="pl-PL" sz="1800" dirty="0" smtClean="0"/>
              <a:t>.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Pracę magisterską student przygotowuje pod kierunkiem nauczyciela akademickiego posiadającego co najmniej </a:t>
            </a:r>
            <a:r>
              <a:rPr lang="pl-PL" sz="1800" b="1" dirty="0" smtClean="0"/>
              <a:t>stopień naukowy doktora habilitowanego.</a:t>
            </a:r>
          </a:p>
          <a:p>
            <a:pPr marL="109728" indent="0">
              <a:buNone/>
            </a:pP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PRACE DYPLOMOWE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6577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800" dirty="0"/>
              <a:t>Regulamin studiów - § </a:t>
            </a:r>
            <a:r>
              <a:rPr lang="pl-PL" sz="1800" dirty="0" smtClean="0"/>
              <a:t>18 i 19</a:t>
            </a:r>
          </a:p>
          <a:p>
            <a:pPr marL="109728" indent="0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Student </a:t>
            </a:r>
            <a:r>
              <a:rPr lang="pl-PL" sz="1800" dirty="0"/>
              <a:t>składa ostateczną wersję pracy dyplomowej, zaakceptowaną przez opiekuna pracy (wersja papierowa oraz wersja elektroniczna (Archiwum Prac Dyplomowych) najpóźniej </a:t>
            </a:r>
            <a:r>
              <a:rPr lang="pl-PL" sz="1800" b="1" dirty="0"/>
              <a:t>do końca września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w </a:t>
            </a:r>
            <a:r>
              <a:rPr lang="pl-PL" sz="1800" b="1" dirty="0"/>
              <a:t>ostatnim roku akademickim w ramach toku </a:t>
            </a:r>
            <a:r>
              <a:rPr lang="pl-PL" sz="1800" b="1" dirty="0" smtClean="0"/>
              <a:t>studiów.</a:t>
            </a:r>
            <a:endParaRPr lang="pl-PL" sz="1800" b="1" dirty="0"/>
          </a:p>
          <a:p>
            <a:pPr algn="just"/>
            <a:r>
              <a:rPr lang="pl-PL" sz="1800" dirty="0"/>
              <a:t>Student jest zobowiązany złożyć pracę dyplomową do ostatecznej akceptacji przez opiekuna pracy </a:t>
            </a:r>
            <a:r>
              <a:rPr lang="pl-PL" sz="1800" b="1" dirty="0"/>
              <a:t>najpóźniej na dwa tygodnie przed upływem ww. </a:t>
            </a:r>
            <a:r>
              <a:rPr lang="pl-PL" sz="1800" b="1" dirty="0" smtClean="0"/>
              <a:t>terminu.</a:t>
            </a:r>
            <a:endParaRPr lang="pl-PL" sz="1800" b="1" dirty="0"/>
          </a:p>
          <a:p>
            <a:pPr algn="just"/>
            <a:r>
              <a:rPr lang="pl-PL" sz="1800" dirty="0"/>
              <a:t>Oceny pracy dyplomowej dokonuje opiekun pracy oraz recenzent – ogólna ocena pracy dyplomowej wynika ze średniej arytmetycznej tych dwu ocen wg skali określonej w 23 ust. 4 </a:t>
            </a:r>
            <a:r>
              <a:rPr lang="pl-PL" sz="1800" dirty="0" smtClean="0"/>
              <a:t>Regulaminu.</a:t>
            </a:r>
            <a:endParaRPr lang="pl-PL" sz="1800" dirty="0"/>
          </a:p>
          <a:p>
            <a:pPr algn="just"/>
            <a:r>
              <a:rPr lang="pl-PL" sz="1800" dirty="0"/>
              <a:t>Kwestie merytoryczne oraz techniczne pracy dyplomowej określa Regulamin prac licencjackich oraz Regulamin prac magisterskich </a:t>
            </a:r>
            <a:r>
              <a:rPr lang="pl-PL" sz="1800" dirty="0" smtClean="0"/>
              <a:t>.</a:t>
            </a:r>
            <a:endParaRPr lang="pl-PL" sz="1800" dirty="0"/>
          </a:p>
          <a:p>
            <a:pPr algn="just"/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PRACE DYPLOMOWE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948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800" dirty="0"/>
              <a:t>Regulamin studiów - § </a:t>
            </a:r>
            <a:r>
              <a:rPr lang="pl-PL" sz="1800" dirty="0" smtClean="0"/>
              <a:t>20</a:t>
            </a:r>
            <a:endParaRPr lang="pl-PL" sz="1800" dirty="0"/>
          </a:p>
          <a:p>
            <a:pPr marL="109728" indent="0">
              <a:buNone/>
            </a:pPr>
            <a:endParaRPr lang="pl-PL" sz="1800" dirty="0"/>
          </a:p>
          <a:p>
            <a:pPr marL="109728" indent="0" algn="just">
              <a:buNone/>
            </a:pPr>
            <a:r>
              <a:rPr lang="pl-PL" sz="1800" dirty="0" smtClean="0"/>
              <a:t>Warunkiem dopuszczenia studenta do egzaminu dyplomowego jest: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Spełnienie wszystkich wymogów określonych programem studiów,</a:t>
            </a:r>
          </a:p>
          <a:p>
            <a:pPr algn="just"/>
            <a:r>
              <a:rPr lang="pl-PL" sz="1800" dirty="0" smtClean="0"/>
              <a:t>Sprawdzenie pracy dyplomowej z wykorzystaniem programu </a:t>
            </a:r>
            <a:r>
              <a:rPr lang="pl-PL" sz="1800" dirty="0" err="1" smtClean="0"/>
              <a:t>antyplagiatowego</a:t>
            </a:r>
            <a:r>
              <a:rPr lang="pl-PL" sz="1800" dirty="0" smtClean="0"/>
              <a:t>,</a:t>
            </a:r>
          </a:p>
          <a:p>
            <a:pPr algn="just"/>
            <a:r>
              <a:rPr lang="pl-PL" sz="1800" dirty="0" smtClean="0"/>
              <a:t>Uzyskanie pozytywnej oceny z pracy dyplomowej,</a:t>
            </a:r>
          </a:p>
          <a:p>
            <a:pPr algn="just"/>
            <a:r>
              <a:rPr lang="pl-PL" sz="1800" dirty="0" smtClean="0"/>
              <a:t>Złożenie wszystkich wymaganych dokumentów w dziekanacie prowadzącym tok studiów.</a:t>
            </a:r>
          </a:p>
          <a:p>
            <a:pPr marL="109728" indent="0" algn="just">
              <a:buNone/>
            </a:pPr>
            <a:endParaRPr lang="pl-PL" sz="1400" dirty="0" smtClean="0"/>
          </a:p>
          <a:p>
            <a:pPr marL="109728" indent="0" algn="just">
              <a:buNone/>
            </a:pP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EGZAMIN DYPLOMOWY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0556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sz="1800" dirty="0"/>
              <a:t>Regulamin studiów - § </a:t>
            </a:r>
            <a:r>
              <a:rPr lang="pl-PL" sz="1800" dirty="0" smtClean="0"/>
              <a:t>21</a:t>
            </a:r>
          </a:p>
          <a:p>
            <a:pPr marL="109728" indent="0">
              <a:buNone/>
            </a:pPr>
            <a:endParaRPr lang="pl-PL" sz="1800" dirty="0" smtClean="0"/>
          </a:p>
          <a:p>
            <a:pPr algn="just"/>
            <a:r>
              <a:rPr lang="pl-PL" sz="1800" dirty="0" smtClean="0"/>
              <a:t>Egzamin dyplomowy przeprowadza komisja,  w skład której wchodzą: przewodniczący, opiekun pracy oraz recenzent pracy.</a:t>
            </a:r>
          </a:p>
          <a:p>
            <a:pPr algn="just"/>
            <a:r>
              <a:rPr lang="pl-PL" sz="1800" dirty="0" smtClean="0"/>
              <a:t>W przypadku, gdy członek komisji nie może uczestniczyć w egzaminie dyplomowym, dziekan wyznacza w zastępstwie inną osobę.</a:t>
            </a:r>
          </a:p>
          <a:p>
            <a:pPr algn="just"/>
            <a:r>
              <a:rPr lang="pl-PL" sz="1800" dirty="0" smtClean="0"/>
              <a:t>Egzamin dyplomowy na kierunku dietetyka ma formę ustną.</a:t>
            </a:r>
          </a:p>
          <a:p>
            <a:pPr algn="just"/>
            <a:r>
              <a:rPr lang="pl-PL" sz="1800" dirty="0" smtClean="0"/>
              <a:t>Po zakończeniu egzaminu dyplomowego wystawia się ocenę według skali określonej w §5 ust. 2 Regulaminu.</a:t>
            </a:r>
          </a:p>
          <a:p>
            <a:pPr algn="just"/>
            <a:r>
              <a:rPr lang="pl-PL" sz="1800" dirty="0" smtClean="0"/>
              <a:t>Z przebiegu egzaminu dyplomowego sporządza się protokół.</a:t>
            </a:r>
          </a:p>
          <a:p>
            <a:pPr algn="just"/>
            <a:r>
              <a:rPr lang="pl-PL" sz="1800" dirty="0" smtClean="0"/>
              <a:t>W przypadku uzyskania z egzaminu dyplomowego oceny niedostatecznej lub nieusprawiedliwionego nieprzystąpienia </a:t>
            </a:r>
            <a:br>
              <a:rPr lang="pl-PL" sz="1800" dirty="0" smtClean="0"/>
            </a:br>
            <a:r>
              <a:rPr lang="pl-PL" sz="1800" dirty="0" smtClean="0"/>
              <a:t>do egzaminu, dziekan wyznacza drugi termin na pisemny wniosek studenta.</a:t>
            </a:r>
          </a:p>
          <a:p>
            <a:pPr algn="just"/>
            <a:r>
              <a:rPr lang="pl-PL" sz="1800" dirty="0" smtClean="0"/>
              <a:t>Powtórny egzamin dyplomowy nie może się odbyć później niż </a:t>
            </a:r>
            <a:br>
              <a:rPr lang="pl-PL" sz="1800" dirty="0" smtClean="0"/>
            </a:br>
            <a:r>
              <a:rPr lang="pl-PL" sz="1800" dirty="0" smtClean="0"/>
              <a:t>3 miesiące od daty pierwszego egzaminu.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EGZAMIN DYPLOMOWY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393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pl-PL" sz="1800" dirty="0"/>
              <a:t>Regulamin studiów - § </a:t>
            </a:r>
            <a:r>
              <a:rPr lang="pl-PL" sz="1800" dirty="0" smtClean="0"/>
              <a:t>22</a:t>
            </a:r>
          </a:p>
          <a:p>
            <a:pPr marL="109728" indent="0">
              <a:buNone/>
            </a:pPr>
            <a:endParaRPr lang="pl-PL" sz="1800" dirty="0" smtClean="0"/>
          </a:p>
          <a:p>
            <a:pPr marL="109728" indent="0" algn="just">
              <a:buNone/>
            </a:pPr>
            <a:r>
              <a:rPr lang="pl-PL" sz="1800" dirty="0" smtClean="0"/>
              <a:t>Podstawą obliczenia ogólnego wyniku studiów są: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Średnia ważona ocen ze wszystkich przedmiotów objętych tokiem studiów,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Ocena z pracy dyplomowej,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Ocena z egzaminu dyplomowego.</a:t>
            </a:r>
          </a:p>
          <a:p>
            <a:pPr marL="109728" indent="0" algn="just">
              <a:buNone/>
            </a:pPr>
            <a:endParaRPr lang="pl-PL" sz="1800" dirty="0" smtClean="0"/>
          </a:p>
          <a:p>
            <a:pPr marL="109728" indent="0" algn="just">
              <a:buNone/>
            </a:pPr>
            <a:r>
              <a:rPr lang="pl-PL" sz="1800" dirty="0" smtClean="0"/>
              <a:t>Podstawą </a:t>
            </a:r>
            <a:r>
              <a:rPr lang="pl-PL" sz="1800" dirty="0"/>
              <a:t>obliczenia ogólnego wyniku studiów są</a:t>
            </a:r>
            <a:r>
              <a:rPr lang="pl-PL" sz="1800" dirty="0" smtClean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/>
              <a:t>4</a:t>
            </a:r>
            <a:r>
              <a:rPr lang="pl-PL" sz="1800" dirty="0" smtClean="0"/>
              <a:t>/8 średniej ważonej ocen ze wszystkich przedmiotów objętych tokiem studiów,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3/8 ocena z pracy dyplomowej,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1/8 ocena z egzaminu dyplomowego.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109728" indent="0" algn="just">
              <a:buNone/>
            </a:pPr>
            <a:r>
              <a:rPr lang="pl-PL" sz="1800" dirty="0" smtClean="0"/>
              <a:t>Podstawą obliczenia ogólnego wyniku studiów na kierunku lekarskim </a:t>
            </a:r>
            <a:br>
              <a:rPr lang="pl-PL" sz="1800" dirty="0" smtClean="0"/>
            </a:br>
            <a:r>
              <a:rPr lang="pl-PL" sz="1800" dirty="0" smtClean="0"/>
              <a:t>i lekarsko-dentystycznym jest średnia ważona ocen ze wszystkich przedmiotów objętych planem studiów zgodnie z zasadą §23 ust. 4.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109728" indent="0">
              <a:buNone/>
            </a:pP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EGZAMIN DYPLOMOWY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4855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1239</TotalTime>
  <Words>721</Words>
  <Application>Microsoft Office PowerPoint</Application>
  <PresentationFormat>Pokaz na ekranie (4:3)</PresentationFormat>
  <Paragraphs>130</Paragraphs>
  <Slides>13</Slides>
  <Notes>6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Hol</vt:lpstr>
      <vt:lpstr>Acrobat Document</vt:lpstr>
      <vt:lpstr>  </vt:lpstr>
      <vt:lpstr>URLOP STUDENCKI</vt:lpstr>
      <vt:lpstr>URLOP DZIEKAŃSKI</vt:lpstr>
      <vt:lpstr>URLOP OD ZAJĘĆ</vt:lpstr>
      <vt:lpstr>PRACE DYPLOMOWE</vt:lpstr>
      <vt:lpstr>PRACE DYPLOMOWE</vt:lpstr>
      <vt:lpstr>EGZAMIN DYPLOMOWY</vt:lpstr>
      <vt:lpstr>EGZAMIN DYPLOMOWY</vt:lpstr>
      <vt:lpstr>EGZAMIN DYPLOMOWY</vt:lpstr>
      <vt:lpstr>INDYWIDUALNY PROGRAM STUDIÓW</vt:lpstr>
      <vt:lpstr>INDYWIDUALNY PLAN STUDIÓW</vt:lpstr>
      <vt:lpstr>INDYWIDUALNY PLAN STUDIÓW</vt:lpstr>
      <vt:lpstr>ŚRÓDROCZNE ZAJĘCIA PRAKTYCZNE</vt:lpstr>
    </vt:vector>
  </TitlesOfParts>
  <Company>Uniwersytet Jagielloński Collegium Medicum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POMOC MATERIALNA</dc:title>
  <dc:creator>Czopik Agnieszka</dc:creator>
  <cp:lastModifiedBy>Sachajdak Karolina</cp:lastModifiedBy>
  <cp:revision>154</cp:revision>
  <dcterms:created xsi:type="dcterms:W3CDTF">2016-11-09T11:56:33Z</dcterms:created>
  <dcterms:modified xsi:type="dcterms:W3CDTF">2016-12-14T08:17:00Z</dcterms:modified>
</cp:coreProperties>
</file>